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256" r:id="rId2"/>
    <p:sldId id="257" r:id="rId3"/>
    <p:sldId id="260" r:id="rId4"/>
    <p:sldId id="262" r:id="rId5"/>
    <p:sldId id="277" r:id="rId6"/>
    <p:sldId id="258" r:id="rId7"/>
    <p:sldId id="276" r:id="rId8"/>
    <p:sldId id="263" r:id="rId9"/>
    <p:sldId id="272" r:id="rId10"/>
  </p:sldIdLst>
  <p:sldSz cx="18288000" cy="10287000"/>
  <p:notesSz cx="6858000" cy="9144000"/>
  <p:embeddedFontLst>
    <p:embeddedFont>
      <p:font typeface="Archivo Black" panose="020B0604020202020204" charset="0"/>
      <p:regular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94" autoAdjust="0"/>
  </p:normalViewPr>
  <p:slideViewPr>
    <p:cSldViewPr snapToGrid="0">
      <p:cViewPr>
        <p:scale>
          <a:sx n="60" d="100"/>
          <a:sy n="60" d="100"/>
        </p:scale>
        <p:origin x="1374" y="5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6C4D16E1-266E-6C67-4C43-2038A327F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B962D26B-28CC-3447-99EB-59F7B1E19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BD9B1BCB-E8D1-9AF4-ED97-CA5C92FB2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94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E6971393-A461-6A32-127D-5A153FB7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846CC6B8-980F-B6AC-638F-435BBA14A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40B8B4FE-46B4-06A5-1362-875C9DC30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678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375" y="-3942582"/>
            <a:ext cx="18287249" cy="8164449"/>
          </a:xfrm>
          <a:custGeom>
            <a:avLst/>
            <a:gdLst/>
            <a:ahLst/>
            <a:cxnLst/>
            <a:rect l="l" t="t" r="r" b="b"/>
            <a:pathLst>
              <a:path w="1868429" h="834171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791838"/>
                </a:lnTo>
                <a:cubicBezTo>
                  <a:pt x="1868429" y="803065"/>
                  <a:pt x="1863969" y="813833"/>
                  <a:pt x="1856030" y="821772"/>
                </a:cubicBezTo>
                <a:cubicBezTo>
                  <a:pt x="1848091" y="829711"/>
                  <a:pt x="1837324" y="834171"/>
                  <a:pt x="1826096" y="834171"/>
                </a:cubicBezTo>
                <a:lnTo>
                  <a:pt x="42333" y="834171"/>
                </a:lnTo>
                <a:cubicBezTo>
                  <a:pt x="31106" y="834171"/>
                  <a:pt x="20338" y="829711"/>
                  <a:pt x="12399" y="821772"/>
                </a:cubicBezTo>
                <a:cubicBezTo>
                  <a:pt x="4460" y="813833"/>
                  <a:pt x="0" y="803065"/>
                  <a:pt x="0" y="791838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1371600" y="1597025"/>
            <a:ext cx="11239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5092800" y="4955775"/>
            <a:ext cx="810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4;p3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3845995"/>
            <a:ext cx="17619976" cy="8668750"/>
          </a:xfrm>
          <a:custGeom>
            <a:avLst/>
            <a:gdLst/>
            <a:ahLst/>
            <a:cxnLst/>
            <a:rect l="l" t="t" r="r" b="b"/>
            <a:pathLst>
              <a:path w="1800253" h="885696" extrusionOk="0">
                <a:moveTo>
                  <a:pt x="43937" y="0"/>
                </a:moveTo>
                <a:lnTo>
                  <a:pt x="1756317" y="0"/>
                </a:lnTo>
                <a:cubicBezTo>
                  <a:pt x="1780582" y="0"/>
                  <a:pt x="1800253" y="19671"/>
                  <a:pt x="1800253" y="43937"/>
                </a:cubicBezTo>
                <a:lnTo>
                  <a:pt x="1800253" y="841759"/>
                </a:lnTo>
                <a:cubicBezTo>
                  <a:pt x="1800253" y="853412"/>
                  <a:pt x="1795624" y="864587"/>
                  <a:pt x="1787384" y="872827"/>
                </a:cubicBezTo>
                <a:cubicBezTo>
                  <a:pt x="1779145" y="881067"/>
                  <a:pt x="1767969" y="885696"/>
                  <a:pt x="1756317" y="885696"/>
                </a:cubicBezTo>
                <a:lnTo>
                  <a:pt x="43937" y="885696"/>
                </a:lnTo>
                <a:cubicBezTo>
                  <a:pt x="19671" y="885696"/>
                  <a:pt x="0" y="866025"/>
                  <a:pt x="0" y="841759"/>
                </a:cubicBezTo>
                <a:lnTo>
                  <a:pt x="0" y="43937"/>
                </a:lnTo>
                <a:cubicBezTo>
                  <a:pt x="0" y="19671"/>
                  <a:pt x="19671" y="0"/>
                  <a:pt x="43937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5029200" y="4544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" name="Google Shape;24;p4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1170263"/>
            <a:ext cx="18287249" cy="9970526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366675" y="1170875"/>
            <a:ext cx="11786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5527638" y="69256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" name="Google Shape;34;p5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556551" y="3617706"/>
            <a:ext cx="14649861" cy="8693992"/>
          </a:xfrm>
          <a:custGeom>
            <a:avLst/>
            <a:gdLst/>
            <a:ahLst/>
            <a:cxnLst/>
            <a:rect l="l" t="t" r="r" b="b"/>
            <a:pathLst>
              <a:path w="1496793" h="888275" extrusionOk="0">
                <a:moveTo>
                  <a:pt x="52844" y="0"/>
                </a:moveTo>
                <a:lnTo>
                  <a:pt x="1443949" y="0"/>
                </a:lnTo>
                <a:cubicBezTo>
                  <a:pt x="1473134" y="0"/>
                  <a:pt x="1496793" y="23659"/>
                  <a:pt x="1496793" y="52844"/>
                </a:cubicBezTo>
                <a:lnTo>
                  <a:pt x="1496793" y="835431"/>
                </a:lnTo>
                <a:cubicBezTo>
                  <a:pt x="1496793" y="849446"/>
                  <a:pt x="1491226" y="862888"/>
                  <a:pt x="1481315" y="872798"/>
                </a:cubicBezTo>
                <a:cubicBezTo>
                  <a:pt x="1471405" y="882708"/>
                  <a:pt x="1457964" y="888275"/>
                  <a:pt x="1443949" y="888275"/>
                </a:cubicBezTo>
                <a:lnTo>
                  <a:pt x="52844" y="888275"/>
                </a:lnTo>
                <a:cubicBezTo>
                  <a:pt x="23659" y="888275"/>
                  <a:pt x="0" y="864616"/>
                  <a:pt x="0" y="835431"/>
                </a:cubicBezTo>
                <a:lnTo>
                  <a:pt x="0" y="52844"/>
                </a:lnTo>
                <a:cubicBezTo>
                  <a:pt x="0" y="38829"/>
                  <a:pt x="5567" y="25388"/>
                  <a:pt x="15478" y="15478"/>
                </a:cubicBezTo>
                <a:cubicBezTo>
                  <a:pt x="25388" y="5567"/>
                  <a:pt x="38829" y="0"/>
                  <a:pt x="52844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20563" y="4549875"/>
            <a:ext cx="5126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9240735" y="4549875"/>
            <a:ext cx="5126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" name="Google Shape;45;p6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48" name="Google Shape;48;p6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1093440"/>
            <a:ext cx="18287249" cy="9970526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813425" y="5001650"/>
            <a:ext cx="51435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9145047" y="5001650"/>
            <a:ext cx="5145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" name="Google Shape;56;p7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7" name="Google Shape;57;p7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58" name="Google Shape;58;p7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9" name="Google Shape;59;p7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60" name="Google Shape;60;p7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0" y="-925852"/>
            <a:ext cx="18287249" cy="4691070"/>
          </a:xfrm>
          <a:custGeom>
            <a:avLst/>
            <a:gdLst/>
            <a:ahLst/>
            <a:cxnLst/>
            <a:rect l="l" t="t" r="r" b="b"/>
            <a:pathLst>
              <a:path w="1868429" h="479292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436959"/>
                </a:lnTo>
                <a:cubicBezTo>
                  <a:pt x="1868429" y="448186"/>
                  <a:pt x="1863969" y="458954"/>
                  <a:pt x="1856030" y="466893"/>
                </a:cubicBezTo>
                <a:cubicBezTo>
                  <a:pt x="1848091" y="474832"/>
                  <a:pt x="1837324" y="479292"/>
                  <a:pt x="1826096" y="479292"/>
                </a:cubicBezTo>
                <a:lnTo>
                  <a:pt x="42333" y="479292"/>
                </a:lnTo>
                <a:cubicBezTo>
                  <a:pt x="31106" y="479292"/>
                  <a:pt x="20338" y="474832"/>
                  <a:pt x="12399" y="466893"/>
                </a:cubicBezTo>
                <a:cubicBezTo>
                  <a:pt x="4460" y="458954"/>
                  <a:pt x="0" y="448186"/>
                  <a:pt x="0" y="436959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" name="Google Shape;65;p8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67" name="Google Shape;67;p8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68" name="Google Shape;68;p8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69" name="Google Shape;69;p8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-4289087"/>
            <a:ext cx="18287249" cy="8164449"/>
          </a:xfrm>
          <a:custGeom>
            <a:avLst/>
            <a:gdLst/>
            <a:ahLst/>
            <a:cxnLst/>
            <a:rect l="l" t="t" r="r" b="b"/>
            <a:pathLst>
              <a:path w="1868429" h="834171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791838"/>
                </a:lnTo>
                <a:cubicBezTo>
                  <a:pt x="1868429" y="803065"/>
                  <a:pt x="1863969" y="813833"/>
                  <a:pt x="1856030" y="821772"/>
                </a:cubicBezTo>
                <a:cubicBezTo>
                  <a:pt x="1848091" y="829711"/>
                  <a:pt x="1837324" y="834171"/>
                  <a:pt x="1826096" y="834171"/>
                </a:cubicBezTo>
                <a:lnTo>
                  <a:pt x="42333" y="834171"/>
                </a:lnTo>
                <a:cubicBezTo>
                  <a:pt x="31106" y="834171"/>
                  <a:pt x="20338" y="829711"/>
                  <a:pt x="12399" y="821772"/>
                </a:cubicBezTo>
                <a:cubicBezTo>
                  <a:pt x="4460" y="813833"/>
                  <a:pt x="0" y="803065"/>
                  <a:pt x="0" y="791838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1360825" y="2302150"/>
            <a:ext cx="115977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9635763" y="4229925"/>
            <a:ext cx="5111700" cy="4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2"/>
          </p:nvPr>
        </p:nvSpPr>
        <p:spPr>
          <a:xfrm>
            <a:off x="3540538" y="4229925"/>
            <a:ext cx="57051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" name="Google Shape;76;p9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-2031372" y="1259551"/>
            <a:ext cx="20318537" cy="9506119"/>
          </a:xfrm>
          <a:custGeom>
            <a:avLst/>
            <a:gdLst/>
            <a:ahLst/>
            <a:cxnLst/>
            <a:rect l="l" t="t" r="r" b="b"/>
            <a:pathLst>
              <a:path w="2075968" h="971251" extrusionOk="0">
                <a:moveTo>
                  <a:pt x="38101" y="0"/>
                </a:moveTo>
                <a:lnTo>
                  <a:pt x="2037867" y="0"/>
                </a:lnTo>
                <a:cubicBezTo>
                  <a:pt x="2058910" y="0"/>
                  <a:pt x="2075968" y="17058"/>
                  <a:pt x="2075968" y="38101"/>
                </a:cubicBezTo>
                <a:lnTo>
                  <a:pt x="2075968" y="933150"/>
                </a:lnTo>
                <a:cubicBezTo>
                  <a:pt x="2075968" y="954192"/>
                  <a:pt x="2058910" y="971251"/>
                  <a:pt x="2037867" y="971251"/>
                </a:cubicBezTo>
                <a:lnTo>
                  <a:pt x="38101" y="971251"/>
                </a:lnTo>
                <a:cubicBezTo>
                  <a:pt x="17058" y="971251"/>
                  <a:pt x="0" y="954192"/>
                  <a:pt x="0" y="933150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366686" y="2888900"/>
            <a:ext cx="10655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>
            <a:spLocks noGrp="1"/>
          </p:cNvSpPr>
          <p:nvPr>
            <p:ph type="pic" idx="2"/>
          </p:nvPr>
        </p:nvSpPr>
        <p:spPr>
          <a:xfrm>
            <a:off x="1894213" y="48423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10355788" y="54219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0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88" name="Google Shape;88;p10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90" name="Google Shape;90;p10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91" name="Google Shape;91;p10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4544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»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datasets/gkitchen/s-and-p-500-spy" TargetMode="External"/><Relationship Id="rId4" Type="http://schemas.openxmlformats.org/officeDocument/2006/relationships/hyperlink" Target="https://www.bls.gov/charts/employment-situation/civilian-unemployment-rate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/>
          <p:nvPr/>
        </p:nvSpPr>
        <p:spPr>
          <a:xfrm>
            <a:off x="11742397" y="4889256"/>
            <a:ext cx="8738088" cy="873808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45C5D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lose up photo of colorful graph data">
            <a:extLst>
              <a:ext uri="{FF2B5EF4-FFF2-40B4-BE49-F238E27FC236}">
                <a16:creationId xmlns:a16="http://schemas.microsoft.com/office/drawing/2014/main" id="{E51F0EBF-0A1D-B03B-8483-5AAF95E9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570" y="0"/>
            <a:ext cx="6214945" cy="10072048"/>
          </a:xfrm>
          <a:prstGeom prst="flowChartOffpageConnector">
            <a:avLst/>
          </a:prstGeom>
        </p:spPr>
      </p:pic>
      <p:grpSp>
        <p:nvGrpSpPr>
          <p:cNvPr id="97" name="Google Shape;97;p11"/>
          <p:cNvGrpSpPr/>
          <p:nvPr/>
        </p:nvGrpSpPr>
        <p:grpSpPr>
          <a:xfrm>
            <a:off x="14306932" y="2577147"/>
            <a:ext cx="3800093" cy="3800093"/>
            <a:chOff x="0" y="0"/>
            <a:chExt cx="812800" cy="812800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1"/>
          <p:cNvSpPr/>
          <p:nvPr/>
        </p:nvSpPr>
        <p:spPr>
          <a:xfrm>
            <a:off x="1290477" y="763094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02" name="Google Shape;102;p11"/>
          <p:cNvGrpSpPr/>
          <p:nvPr/>
        </p:nvGrpSpPr>
        <p:grpSpPr>
          <a:xfrm>
            <a:off x="-514350" y="7606754"/>
            <a:ext cx="5739170" cy="1132464"/>
            <a:chOff x="0" y="-28575"/>
            <a:chExt cx="1511551" cy="298262"/>
          </a:xfrm>
        </p:grpSpPr>
        <p:sp>
          <p:nvSpPr>
            <p:cNvPr id="103" name="Google Shape;103;p11"/>
            <p:cNvSpPr/>
            <p:nvPr/>
          </p:nvSpPr>
          <p:spPr>
            <a:xfrm>
              <a:off x="0" y="0"/>
              <a:ext cx="1511551" cy="269687"/>
            </a:xfrm>
            <a:custGeom>
              <a:avLst/>
              <a:gdLst/>
              <a:ahLst/>
              <a:cxnLst/>
              <a:rect l="l" t="t" r="r" b="b"/>
              <a:pathLst>
                <a:path w="1511551" h="269687" extrusionOk="0">
                  <a:moveTo>
                    <a:pt x="68797" y="0"/>
                  </a:moveTo>
                  <a:lnTo>
                    <a:pt x="1442754" y="0"/>
                  </a:lnTo>
                  <a:cubicBezTo>
                    <a:pt x="1480749" y="0"/>
                    <a:pt x="1511551" y="30801"/>
                    <a:pt x="1511551" y="68797"/>
                  </a:cubicBezTo>
                  <a:lnTo>
                    <a:pt x="1511551" y="200890"/>
                  </a:lnTo>
                  <a:cubicBezTo>
                    <a:pt x="1511551" y="219136"/>
                    <a:pt x="1504303" y="236635"/>
                    <a:pt x="1491401" y="249537"/>
                  </a:cubicBezTo>
                  <a:cubicBezTo>
                    <a:pt x="1478499" y="262439"/>
                    <a:pt x="1461000" y="269687"/>
                    <a:pt x="1442754" y="269687"/>
                  </a:cubicBezTo>
                  <a:lnTo>
                    <a:pt x="68797" y="269687"/>
                  </a:lnTo>
                  <a:cubicBezTo>
                    <a:pt x="30801" y="269687"/>
                    <a:pt x="0" y="238885"/>
                    <a:pt x="0" y="200890"/>
                  </a:cubicBezTo>
                  <a:lnTo>
                    <a:pt x="0" y="68797"/>
                  </a:lnTo>
                  <a:cubicBezTo>
                    <a:pt x="0" y="30801"/>
                    <a:pt x="30801" y="0"/>
                    <a:pt x="68797" y="0"/>
                  </a:cubicBezTo>
                  <a:close/>
                </a:path>
              </a:pathLst>
            </a:custGeom>
            <a:solidFill>
              <a:srgbClr val="F9D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 txBox="1"/>
            <p:nvPr/>
          </p:nvSpPr>
          <p:spPr>
            <a:xfrm>
              <a:off x="0" y="-28575"/>
              <a:ext cx="1511551" cy="298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1"/>
          <p:cNvSpPr txBox="1"/>
          <p:nvPr/>
        </p:nvSpPr>
        <p:spPr>
          <a:xfrm>
            <a:off x="588568" y="1884175"/>
            <a:ext cx="7882491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045C5D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of </a:t>
            </a:r>
            <a:r>
              <a:rPr lang="en-US" sz="6600" dirty="0">
                <a:solidFill>
                  <a:schemeClr val="tx1"/>
                </a:solidFill>
                <a:latin typeface="Archivo Black"/>
                <a:ea typeface="Archivo Black"/>
                <a:cs typeface="Archivo Black"/>
                <a:sym typeface="Archivo Black"/>
              </a:rPr>
              <a:t>U</a:t>
            </a:r>
            <a:r>
              <a:rPr lang="en-US" sz="6600" b="0" i="0" u="none" strike="noStrike" cap="none" dirty="0">
                <a:solidFill>
                  <a:schemeClr val="tx1"/>
                </a:solidFill>
                <a:latin typeface="Archivo Black"/>
                <a:ea typeface="Archivo Black"/>
                <a:cs typeface="Archivo Black"/>
                <a:sym typeface="Archivo Black"/>
              </a:rPr>
              <a:t>nemployment Rates and S&amp;P 500 Performance</a:t>
            </a:r>
            <a:endParaRPr sz="6600" dirty="0">
              <a:solidFill>
                <a:schemeClr val="tx1"/>
              </a:solidFill>
            </a:endParaRPr>
          </a:p>
        </p:txBody>
      </p:sp>
      <p:sp>
        <p:nvSpPr>
          <p:cNvPr id="106" name="Google Shape;106;p11"/>
          <p:cNvSpPr txBox="1"/>
          <p:nvPr/>
        </p:nvSpPr>
        <p:spPr>
          <a:xfrm>
            <a:off x="0" y="7936384"/>
            <a:ext cx="4660307" cy="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2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Makaela, Lexi, Braden</a:t>
            </a:r>
            <a:endParaRPr dirty="0"/>
          </a:p>
        </p:txBody>
      </p:sp>
      <p:pic>
        <p:nvPicPr>
          <p:cNvPr id="113" name="Google Shape;11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4100" y="1641175"/>
            <a:ext cx="2989725" cy="88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1322663"/>
            <a:ext cx="18288000" cy="9970932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2"/>
          <p:cNvGrpSpPr/>
          <p:nvPr/>
        </p:nvGrpSpPr>
        <p:grpSpPr>
          <a:xfrm>
            <a:off x="15324758" y="-1629341"/>
            <a:ext cx="6772841" cy="6772841"/>
            <a:chOff x="0" y="0"/>
            <a:chExt cx="812800" cy="812800"/>
          </a:xfrm>
        </p:grpSpPr>
        <p:sp>
          <p:nvSpPr>
            <p:cNvPr id="130" name="Google Shape;13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2"/>
          <p:cNvSpPr txBox="1"/>
          <p:nvPr/>
        </p:nvSpPr>
        <p:spPr>
          <a:xfrm>
            <a:off x="1028700" y="1952558"/>
            <a:ext cx="1122644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Research Questions </a:t>
            </a:r>
            <a:endParaRPr dirty="0"/>
          </a:p>
        </p:txBody>
      </p:sp>
      <p:sp>
        <p:nvSpPr>
          <p:cNvPr id="137" name="Google Shape;137;p12"/>
          <p:cNvSpPr txBox="1"/>
          <p:nvPr/>
        </p:nvSpPr>
        <p:spPr>
          <a:xfrm>
            <a:off x="3415539" y="7460550"/>
            <a:ext cx="12899282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S&amp;P is increasing or decreasing, which demographic is most closely related to the S&amp;P performance?</a:t>
            </a:r>
            <a:endParaRPr sz="3200" dirty="0"/>
          </a:p>
        </p:txBody>
      </p:sp>
      <p:sp>
        <p:nvSpPr>
          <p:cNvPr id="139" name="Google Shape;139;p12"/>
          <p:cNvSpPr txBox="1"/>
          <p:nvPr/>
        </p:nvSpPr>
        <p:spPr>
          <a:xfrm>
            <a:off x="3300131" y="4233766"/>
            <a:ext cx="11601449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do fluctuations in unemployment rates across various demographic groups correlate with the performance of the S&amp;P 500 index?</a:t>
            </a:r>
            <a:endParaRPr sz="3200" dirty="0"/>
          </a:p>
        </p:txBody>
      </p:sp>
      <p:pic>
        <p:nvPicPr>
          <p:cNvPr id="148" name="Google Shape;14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4273" y="7460550"/>
            <a:ext cx="2086905" cy="615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23;p12">
            <a:extLst>
              <a:ext uri="{FF2B5EF4-FFF2-40B4-BE49-F238E27FC236}">
                <a16:creationId xmlns:a16="http://schemas.microsoft.com/office/drawing/2014/main" id="{78674BA5-2E97-64CA-45EE-5D7DAE293189}"/>
              </a:ext>
            </a:extLst>
          </p:cNvPr>
          <p:cNvGrpSpPr/>
          <p:nvPr/>
        </p:nvGrpSpPr>
        <p:grpSpPr>
          <a:xfrm>
            <a:off x="448668" y="6830842"/>
            <a:ext cx="2285897" cy="2292450"/>
            <a:chOff x="0" y="0"/>
            <a:chExt cx="812800" cy="812800"/>
          </a:xfrm>
        </p:grpSpPr>
        <p:sp>
          <p:nvSpPr>
            <p:cNvPr id="3" name="Google Shape;124;p12">
              <a:extLst>
                <a:ext uri="{FF2B5EF4-FFF2-40B4-BE49-F238E27FC236}">
                  <a16:creationId xmlns:a16="http://schemas.microsoft.com/office/drawing/2014/main" id="{B34A903B-3AF1-42B4-3C84-9E0A3935FE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5;p12">
              <a:extLst>
                <a:ext uri="{FF2B5EF4-FFF2-40B4-BE49-F238E27FC236}">
                  <a16:creationId xmlns:a16="http://schemas.microsoft.com/office/drawing/2014/main" id="{67F3FDDC-A68D-1872-5E26-3CDAE2B9997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34;p12">
            <a:extLst>
              <a:ext uri="{FF2B5EF4-FFF2-40B4-BE49-F238E27FC236}">
                <a16:creationId xmlns:a16="http://schemas.microsoft.com/office/drawing/2014/main" id="{6D038FEF-6749-DCD9-4A17-E98180F61ABF}"/>
              </a:ext>
            </a:extLst>
          </p:cNvPr>
          <p:cNvSpPr txBox="1"/>
          <p:nvPr/>
        </p:nvSpPr>
        <p:spPr>
          <a:xfrm>
            <a:off x="1228345" y="7461521"/>
            <a:ext cx="91549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 sz="7200" dirty="0"/>
          </a:p>
        </p:txBody>
      </p:sp>
      <p:grpSp>
        <p:nvGrpSpPr>
          <p:cNvPr id="6" name="Google Shape;123;p12">
            <a:extLst>
              <a:ext uri="{FF2B5EF4-FFF2-40B4-BE49-F238E27FC236}">
                <a16:creationId xmlns:a16="http://schemas.microsoft.com/office/drawing/2014/main" id="{182044CC-D220-950E-52BB-0634F1ED939E}"/>
              </a:ext>
            </a:extLst>
          </p:cNvPr>
          <p:cNvGrpSpPr/>
          <p:nvPr/>
        </p:nvGrpSpPr>
        <p:grpSpPr>
          <a:xfrm>
            <a:off x="448668" y="3917201"/>
            <a:ext cx="2285897" cy="2292450"/>
            <a:chOff x="0" y="0"/>
            <a:chExt cx="812800" cy="812800"/>
          </a:xfrm>
        </p:grpSpPr>
        <p:sp>
          <p:nvSpPr>
            <p:cNvPr id="7" name="Google Shape;124;p12">
              <a:extLst>
                <a:ext uri="{FF2B5EF4-FFF2-40B4-BE49-F238E27FC236}">
                  <a16:creationId xmlns:a16="http://schemas.microsoft.com/office/drawing/2014/main" id="{E626A7FF-0672-09BD-0075-046C41B19A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;p12">
              <a:extLst>
                <a:ext uri="{FF2B5EF4-FFF2-40B4-BE49-F238E27FC236}">
                  <a16:creationId xmlns:a16="http://schemas.microsoft.com/office/drawing/2014/main" id="{865C6FB6-B0C8-CEF9-6771-9FC2C4E741B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34;p12">
            <a:extLst>
              <a:ext uri="{FF2B5EF4-FFF2-40B4-BE49-F238E27FC236}">
                <a16:creationId xmlns:a16="http://schemas.microsoft.com/office/drawing/2014/main" id="{BC6F12C5-6A63-E440-11D3-5494A0B76534}"/>
              </a:ext>
            </a:extLst>
          </p:cNvPr>
          <p:cNvSpPr txBox="1"/>
          <p:nvPr/>
        </p:nvSpPr>
        <p:spPr>
          <a:xfrm>
            <a:off x="1228344" y="4506837"/>
            <a:ext cx="91549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/>
          <p:nvPr/>
        </p:nvSpPr>
        <p:spPr>
          <a:xfrm>
            <a:off x="0" y="-23988"/>
            <a:ext cx="18288000" cy="198188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 txBox="1"/>
          <p:nvPr/>
        </p:nvSpPr>
        <p:spPr>
          <a:xfrm>
            <a:off x="1212282" y="381885"/>
            <a:ext cx="136190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sources &amp; Preparation</a:t>
            </a:r>
            <a:endParaRPr dirty="0"/>
          </a:p>
        </p:txBody>
      </p:sp>
      <p:sp>
        <p:nvSpPr>
          <p:cNvPr id="194" name="Google Shape;194;p15"/>
          <p:cNvSpPr/>
          <p:nvPr/>
        </p:nvSpPr>
        <p:spPr>
          <a:xfrm>
            <a:off x="13698542" y="1459103"/>
            <a:ext cx="6479097" cy="2194581"/>
          </a:xfrm>
          <a:custGeom>
            <a:avLst/>
            <a:gdLst/>
            <a:ahLst/>
            <a:cxnLst/>
            <a:rect l="l" t="t" r="r" b="b"/>
            <a:pathLst>
              <a:path w="6479097" h="2194581" extrusionOk="0">
                <a:moveTo>
                  <a:pt x="0" y="0"/>
                </a:moveTo>
                <a:lnTo>
                  <a:pt x="6479097" y="0"/>
                </a:lnTo>
                <a:lnTo>
                  <a:pt x="6479097" y="2194581"/>
                </a:lnTo>
                <a:lnTo>
                  <a:pt x="0" y="2194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C191D6A-3CBC-3D67-B1F6-629E48357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2" y="2659618"/>
            <a:ext cx="7786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Web Scraping (Selenium):</a:t>
            </a:r>
            <a:endParaRPr lang="en-US" altLang="en-US" sz="21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B1947-2B45-3596-A7F4-09B80924EA7A}"/>
              </a:ext>
            </a:extLst>
          </p:cNvPr>
          <p:cNvSpPr txBox="1"/>
          <p:nvPr/>
        </p:nvSpPr>
        <p:spPr>
          <a:xfrm>
            <a:off x="795217" y="3227800"/>
            <a:ext cx="166907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8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100" dirty="0">
                <a:latin typeface="Open Sans"/>
                <a:ea typeface="Open Sans"/>
                <a:cs typeface="Open Sans"/>
              </a:rPr>
              <a:t>Website Access: Used Selenium WebDriver to open and navigate to the Bureau of Labor Statistics website.</a:t>
            </a:r>
          </a:p>
          <a:p>
            <a:pPr marL="342900" lvl="6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100" dirty="0">
                <a:latin typeface="Open Sans"/>
                <a:ea typeface="Open Sans"/>
                <a:cs typeface="Open Sans"/>
              </a:rPr>
              <a:t>Table Extraction: Clicked "Show table" to reveal data and extracted unemployment rates for various demographics (Total, Men,         Women, Teen, White, Black, Asian, Hispanic)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605AB-1D6E-1B52-F83B-8EDCCA005B70}"/>
              </a:ext>
            </a:extLst>
          </p:cNvPr>
          <p:cNvSpPr txBox="1"/>
          <p:nvPr/>
        </p:nvSpPr>
        <p:spPr>
          <a:xfrm>
            <a:off x="1032183" y="4981058"/>
            <a:ext cx="1656213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3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Data Storage: Extracted data stored in lists for each demographic group.</a:t>
            </a:r>
          </a:p>
          <a:p>
            <a:pPr marL="342900" marR="0" lvl="3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Data Frame Creation: Combined lists into a pandas </a:t>
            </a:r>
            <a:r>
              <a:rPr kumimoji="0" lang="en-US" alt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DataFrame</a:t>
            </a:r>
            <a:r>
              <a:rPr kumimoji="0" lang="en-US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 with columns:</a:t>
            </a:r>
          </a:p>
          <a:p>
            <a:pPr marR="0" lvl="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		-Month-Year, Total Rate, Male Rate, Female Rate, Teen Rate, White Rate, Black Rate, Asian Rate, Hispanic Rate.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DE08E80-1212-2A02-D8A6-397849DB3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4439059"/>
            <a:ext cx="7786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Data Structuring</a:t>
            </a:r>
            <a:endParaRPr lang="en-US" altLang="en-US" sz="21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6DCD983-53F3-3377-F877-324CD3821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64" y="6098244"/>
            <a:ext cx="7786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Data Transformation</a:t>
            </a:r>
            <a:endParaRPr lang="en-US" altLang="en-US" sz="21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22F50-F076-4915-A191-8DD9711844E1}"/>
              </a:ext>
            </a:extLst>
          </p:cNvPr>
          <p:cNvSpPr txBox="1"/>
          <p:nvPr/>
        </p:nvSpPr>
        <p:spPr>
          <a:xfrm>
            <a:off x="967894" y="6683019"/>
            <a:ext cx="166907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3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Date Conversion: Converted Month column to datetime format for time-based analysis.</a:t>
            </a:r>
          </a:p>
          <a:p>
            <a:pPr marL="342900" marR="0" lvl="3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Numeric Conversion: Converted unemployment rate columns to numeric values using </a:t>
            </a:r>
            <a:r>
              <a:rPr kumimoji="0" lang="en-US" alt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pd.to_numeric</a:t>
            </a:r>
            <a:r>
              <a:rPr kumimoji="0" lang="en-US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(), handling errors with coerce to convert invalid data to </a:t>
            </a:r>
            <a:r>
              <a:rPr kumimoji="0" lang="en-US" alt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NaN</a:t>
            </a:r>
            <a:r>
              <a:rPr kumimoji="0" lang="en-US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.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B9A92D35-F95E-96EB-1278-C5B7098A7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64" y="7666914"/>
            <a:ext cx="7786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Data Inspection</a:t>
            </a:r>
            <a:endParaRPr lang="en-US" altLang="en-US" sz="21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3E8161-1FBA-092F-5009-847A6204A195}"/>
              </a:ext>
            </a:extLst>
          </p:cNvPr>
          <p:cNvSpPr txBox="1"/>
          <p:nvPr/>
        </p:nvSpPr>
        <p:spPr>
          <a:xfrm>
            <a:off x="1032184" y="8324117"/>
            <a:ext cx="9374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Open Sans"/>
                <a:ea typeface="Open Sans"/>
                <a:cs typeface="Open Sans"/>
              </a:rPr>
              <a:t>S&amp;P 500 Data Import: Loaded S&amp;P 500 data (spy.csv) into a pandas </a:t>
            </a:r>
            <a:r>
              <a:rPr lang="en-US" sz="2100" dirty="0" err="1">
                <a:latin typeface="Open Sans"/>
                <a:ea typeface="Open Sans"/>
                <a:cs typeface="Open Sans"/>
              </a:rPr>
              <a:t>DataFrame</a:t>
            </a:r>
            <a:r>
              <a:rPr lang="en-US" sz="2100" dirty="0">
                <a:latin typeface="Open Sans"/>
                <a:ea typeface="Open Sans"/>
                <a:cs typeface="Open Sans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Open Sans"/>
                <a:ea typeface="Open Sans"/>
                <a:cs typeface="Open Sans"/>
              </a:rPr>
              <a:t>Data Preview: Verified the first 10 rows of both data sets to ensure correct loading and format.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F1EA19C-1DA4-360B-C75F-AF007F3A679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84731" y="-248291"/>
            <a:ext cx="19167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Google Shape;205;p15">
            <a:extLst>
              <a:ext uri="{FF2B5EF4-FFF2-40B4-BE49-F238E27FC236}">
                <a16:creationId xmlns:a16="http://schemas.microsoft.com/office/drawing/2014/main" id="{AEE2CBC9-2AC2-79CB-4ECB-C11E03A9E143}"/>
              </a:ext>
            </a:extLst>
          </p:cNvPr>
          <p:cNvSpPr txBox="1"/>
          <p:nvPr/>
        </p:nvSpPr>
        <p:spPr>
          <a:xfrm>
            <a:off x="11038235" y="8110209"/>
            <a:ext cx="321604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Sources:</a:t>
            </a:r>
            <a:endParaRPr dirty="0"/>
          </a:p>
        </p:txBody>
      </p:sp>
      <p:sp>
        <p:nvSpPr>
          <p:cNvPr id="25" name="Google Shape;208;p15">
            <a:extLst>
              <a:ext uri="{FF2B5EF4-FFF2-40B4-BE49-F238E27FC236}">
                <a16:creationId xmlns:a16="http://schemas.microsoft.com/office/drawing/2014/main" id="{13D12EE0-33C1-B2D0-570B-3492B954158B}"/>
              </a:ext>
            </a:extLst>
          </p:cNvPr>
          <p:cNvSpPr txBox="1"/>
          <p:nvPr/>
        </p:nvSpPr>
        <p:spPr>
          <a:xfrm>
            <a:off x="11038235" y="8701140"/>
            <a:ext cx="7249764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Civilian Unemployment Data 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(Demographic groups)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latin typeface="Open Sans"/>
                <a:ea typeface="Open Sans"/>
                <a:cs typeface="Open Sans"/>
                <a:hlinkClick r:id="rId5"/>
              </a:rPr>
              <a:t>S&amp;P 500 Index Data</a:t>
            </a:r>
            <a:endParaRPr sz="2100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26" name="Google Shape;196;p15">
            <a:extLst>
              <a:ext uri="{FF2B5EF4-FFF2-40B4-BE49-F238E27FC236}">
                <a16:creationId xmlns:a16="http://schemas.microsoft.com/office/drawing/2014/main" id="{A814F72D-53AB-872A-8A1F-7CD76BEEE954}"/>
              </a:ext>
            </a:extLst>
          </p:cNvPr>
          <p:cNvGrpSpPr/>
          <p:nvPr/>
        </p:nvGrpSpPr>
        <p:grpSpPr>
          <a:xfrm rot="-5400000">
            <a:off x="10456255" y="8211216"/>
            <a:ext cx="362223" cy="388914"/>
            <a:chOff x="0" y="-38100"/>
            <a:chExt cx="1463439" cy="2155122"/>
          </a:xfrm>
        </p:grpSpPr>
        <p:sp>
          <p:nvSpPr>
            <p:cNvPr id="27" name="Google Shape;197;p15">
              <a:extLst>
                <a:ext uri="{FF2B5EF4-FFF2-40B4-BE49-F238E27FC236}">
                  <a16:creationId xmlns:a16="http://schemas.microsoft.com/office/drawing/2014/main" id="{F31A96D5-C6C1-4AF5-4083-4EE538ACD448}"/>
                </a:ext>
              </a:extLst>
            </p:cNvPr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8;p15">
              <a:extLst>
                <a:ext uri="{FF2B5EF4-FFF2-40B4-BE49-F238E27FC236}">
                  <a16:creationId xmlns:a16="http://schemas.microsoft.com/office/drawing/2014/main" id="{7DC6F651-8FCA-C51D-45FA-A948DCAC0DBA}"/>
                </a:ext>
              </a:extLst>
            </p:cNvPr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0164276-78E3-76B5-DD50-E02246304CCF}"/>
              </a:ext>
            </a:extLst>
          </p:cNvPr>
          <p:cNvSpPr/>
          <p:nvPr/>
        </p:nvSpPr>
        <p:spPr>
          <a:xfrm>
            <a:off x="0" y="1218696"/>
            <a:ext cx="18288000" cy="906830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7" name="Google Shape;2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8850" y="-1606567"/>
            <a:ext cx="2329150" cy="49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FD43BC-E131-1134-05D1-9C0B32342BA8}"/>
              </a:ext>
            </a:extLst>
          </p:cNvPr>
          <p:cNvSpPr txBox="1"/>
          <p:nvPr/>
        </p:nvSpPr>
        <p:spPr>
          <a:xfrm>
            <a:off x="197050" y="260903"/>
            <a:ext cx="1562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Univariate</a:t>
            </a:r>
            <a:r>
              <a:rPr lang="en-US" sz="4800" b="1" dirty="0">
                <a:solidFill>
                  <a:schemeClr val="bg2"/>
                </a:solidFill>
              </a:rPr>
              <a:t> </a:t>
            </a:r>
            <a:r>
              <a:rPr lang="en-US" sz="4800" b="1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Analysis </a:t>
            </a:r>
            <a:r>
              <a:rPr lang="en-US" sz="2000" b="1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Analyze individual demographic groups and S&amp;P 500 performance </a:t>
            </a:r>
          </a:p>
        </p:txBody>
      </p:sp>
      <p:sp>
        <p:nvSpPr>
          <p:cNvPr id="12" name="Google Shape;263;p17">
            <a:extLst>
              <a:ext uri="{FF2B5EF4-FFF2-40B4-BE49-F238E27FC236}">
                <a16:creationId xmlns:a16="http://schemas.microsoft.com/office/drawing/2014/main" id="{71EE7102-2559-4EE6-04DE-669B2950CB56}"/>
              </a:ext>
            </a:extLst>
          </p:cNvPr>
          <p:cNvSpPr txBox="1"/>
          <p:nvPr/>
        </p:nvSpPr>
        <p:spPr>
          <a:xfrm>
            <a:off x="197050" y="2079439"/>
            <a:ext cx="8080676" cy="5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Key stats for Unemployment Demographics :</a:t>
            </a:r>
            <a:endParaRPr lang="en-US" sz="2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Mean: 				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Median: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Standard Deviation: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Min: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Max: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Skewness: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Kurtosis:</a:t>
            </a: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63;p17">
            <a:extLst>
              <a:ext uri="{FF2B5EF4-FFF2-40B4-BE49-F238E27FC236}">
                <a16:creationId xmlns:a16="http://schemas.microsoft.com/office/drawing/2014/main" id="{FBF7923F-4489-A72B-3AF6-1967A6E4DB8C}"/>
              </a:ext>
            </a:extLst>
          </p:cNvPr>
          <p:cNvSpPr txBox="1"/>
          <p:nvPr/>
        </p:nvSpPr>
        <p:spPr>
          <a:xfrm>
            <a:off x="9144000" y="2079439"/>
            <a:ext cx="7908758" cy="5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Key stats for S&amp;P 500:</a:t>
            </a:r>
            <a:endParaRPr lang="en-US" sz="2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Mean: 				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Median: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Standard Deviation: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Min: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Max: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Skewness: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Kurtosis:</a:t>
            </a: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A11E8-519F-FF34-2A6E-F4BFE1F2BBC4}"/>
              </a:ext>
            </a:extLst>
          </p:cNvPr>
          <p:cNvSpPr txBox="1"/>
          <p:nvPr/>
        </p:nvSpPr>
        <p:spPr>
          <a:xfrm>
            <a:off x="882316" y="8318927"/>
            <a:ext cx="14515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u="none" strike="noStrike" cap="none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Interpretation of results….</a:t>
            </a:r>
            <a:endParaRPr lang="en-US" sz="40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8F7E4DF5-1861-24E8-D9D5-9A1C39ADF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6B3100-3117-BD73-7DFE-E660C29051FC}"/>
              </a:ext>
            </a:extLst>
          </p:cNvPr>
          <p:cNvSpPr/>
          <p:nvPr/>
        </p:nvSpPr>
        <p:spPr>
          <a:xfrm>
            <a:off x="0" y="1218696"/>
            <a:ext cx="18288000" cy="906830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7" name="Google Shape;267;p17">
            <a:extLst>
              <a:ext uri="{FF2B5EF4-FFF2-40B4-BE49-F238E27FC236}">
                <a16:creationId xmlns:a16="http://schemas.microsoft.com/office/drawing/2014/main" id="{E1176CE1-93D8-245B-5F8A-B4C7A52ABC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6205" y="-1396450"/>
            <a:ext cx="2329150" cy="49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B3BC9A-66F3-1F66-BDAE-7FD43B2A5703}"/>
              </a:ext>
            </a:extLst>
          </p:cNvPr>
          <p:cNvSpPr txBox="1"/>
          <p:nvPr/>
        </p:nvSpPr>
        <p:spPr>
          <a:xfrm>
            <a:off x="197050" y="260903"/>
            <a:ext cx="16887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Bivariate Analysis </a:t>
            </a:r>
            <a:r>
              <a:rPr lang="en-US" sz="1600" b="1" dirty="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Investigate the relationship between demographic group unemployment rates and S&amp;P 500 performance.</a:t>
            </a:r>
          </a:p>
        </p:txBody>
      </p:sp>
      <p:sp>
        <p:nvSpPr>
          <p:cNvPr id="5" name="Google Shape;263;p17">
            <a:extLst>
              <a:ext uri="{FF2B5EF4-FFF2-40B4-BE49-F238E27FC236}">
                <a16:creationId xmlns:a16="http://schemas.microsoft.com/office/drawing/2014/main" id="{C05E19BE-51EB-A819-5CBD-2EE04507F605}"/>
              </a:ext>
            </a:extLst>
          </p:cNvPr>
          <p:cNvSpPr txBox="1"/>
          <p:nvPr/>
        </p:nvSpPr>
        <p:spPr>
          <a:xfrm>
            <a:off x="197050" y="1778111"/>
            <a:ext cx="16975954" cy="555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Correlation Analysis for each demographic with S&amp;P Closing Price: </a:t>
            </a:r>
            <a:endParaRPr lang="en-US" sz="2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Men (&gt;20 years):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Women (&gt;20 years):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16 – 19 years: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White: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Black/ African American: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Asian: 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Hispanic/ Latino: 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/>
                </a:solidFill>
                <a:latin typeface="Open Sans"/>
                <a:ea typeface="Open Sans"/>
                <a:cs typeface="Open Sans"/>
              </a:rPr>
              <a:t>Interpretation: </a:t>
            </a: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What do the correlation results suggest about the relationship between the variables?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49CBB-64D0-1A0E-B508-119ED4EE2DC8}"/>
              </a:ext>
            </a:extLst>
          </p:cNvPr>
          <p:cNvSpPr txBox="1"/>
          <p:nvPr/>
        </p:nvSpPr>
        <p:spPr>
          <a:xfrm>
            <a:off x="386117" y="7405239"/>
            <a:ext cx="16310088" cy="229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</a:rPr>
              <a:t>Regression Analysis: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Coefficients: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P- Values: 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R- Squared:</a:t>
            </a:r>
          </a:p>
          <a:p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5471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/>
          <p:nvPr/>
        </p:nvSpPr>
        <p:spPr>
          <a:xfrm>
            <a:off x="0" y="3312595"/>
            <a:ext cx="17620698" cy="8669102"/>
          </a:xfrm>
          <a:custGeom>
            <a:avLst/>
            <a:gdLst/>
            <a:ahLst/>
            <a:cxnLst/>
            <a:rect l="l" t="t" r="r" b="b"/>
            <a:pathLst>
              <a:path w="1800253" h="885696" extrusionOk="0">
                <a:moveTo>
                  <a:pt x="43937" y="0"/>
                </a:moveTo>
                <a:lnTo>
                  <a:pt x="1756317" y="0"/>
                </a:lnTo>
                <a:cubicBezTo>
                  <a:pt x="1780582" y="0"/>
                  <a:pt x="1800253" y="19671"/>
                  <a:pt x="1800253" y="43937"/>
                </a:cubicBezTo>
                <a:lnTo>
                  <a:pt x="1800253" y="841759"/>
                </a:lnTo>
                <a:cubicBezTo>
                  <a:pt x="1800253" y="853412"/>
                  <a:pt x="1795624" y="864587"/>
                  <a:pt x="1787384" y="872827"/>
                </a:cubicBezTo>
                <a:cubicBezTo>
                  <a:pt x="1779145" y="881067"/>
                  <a:pt x="1767969" y="885696"/>
                  <a:pt x="1756317" y="885696"/>
                </a:cubicBezTo>
                <a:lnTo>
                  <a:pt x="43937" y="885696"/>
                </a:lnTo>
                <a:cubicBezTo>
                  <a:pt x="19671" y="885696"/>
                  <a:pt x="0" y="866025"/>
                  <a:pt x="0" y="841759"/>
                </a:cubicBezTo>
                <a:lnTo>
                  <a:pt x="0" y="43937"/>
                </a:lnTo>
                <a:cubicBezTo>
                  <a:pt x="0" y="19671"/>
                  <a:pt x="19671" y="0"/>
                  <a:pt x="43937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3"/>
          <p:cNvGrpSpPr/>
          <p:nvPr/>
        </p:nvGrpSpPr>
        <p:grpSpPr>
          <a:xfrm>
            <a:off x="16076995" y="9123772"/>
            <a:ext cx="3761913" cy="3761913"/>
            <a:chOff x="0" y="0"/>
            <a:chExt cx="812800" cy="812800"/>
          </a:xfrm>
        </p:grpSpPr>
        <p:sp>
          <p:nvSpPr>
            <p:cNvPr id="157" name="Google Shape;15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045C5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3"/>
          <p:cNvSpPr txBox="1"/>
          <p:nvPr/>
        </p:nvSpPr>
        <p:spPr>
          <a:xfrm>
            <a:off x="3288630" y="3771890"/>
            <a:ext cx="11969969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Hypothesis statement </a:t>
            </a:r>
            <a:endParaRPr sz="5400" b="1" dirty="0"/>
          </a:p>
        </p:txBody>
      </p:sp>
      <p:sp>
        <p:nvSpPr>
          <p:cNvPr id="165" name="Google Shape;165;p13"/>
          <p:cNvSpPr txBox="1"/>
          <p:nvPr/>
        </p:nvSpPr>
        <p:spPr>
          <a:xfrm>
            <a:off x="8823158" y="1933944"/>
            <a:ext cx="837284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Hypothesis Test</a:t>
            </a:r>
            <a:endParaRPr dirty="0"/>
          </a:p>
        </p:txBody>
      </p:sp>
      <p:pic>
        <p:nvPicPr>
          <p:cNvPr id="166" name="Google Shape;1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218" y="-1004086"/>
            <a:ext cx="2767350" cy="818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13">
            <a:extLst>
              <a:ext uri="{FF2B5EF4-FFF2-40B4-BE49-F238E27FC236}">
                <a16:creationId xmlns:a16="http://schemas.microsoft.com/office/drawing/2014/main" id="{00BC119A-A95D-A9D5-0E5E-CD6B0BDCCCB1}"/>
              </a:ext>
            </a:extLst>
          </p:cNvPr>
          <p:cNvSpPr txBox="1"/>
          <p:nvPr/>
        </p:nvSpPr>
        <p:spPr>
          <a:xfrm>
            <a:off x="890335" y="7050762"/>
            <a:ext cx="11969969" cy="349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Describe the stats test used…..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atin typeface="Open Sans"/>
                <a:ea typeface="Open Sans"/>
                <a:cs typeface="Open Sans"/>
                <a:sym typeface="Open Sans"/>
              </a:rPr>
              <a:t>Results: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5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B59A02BB-46BA-3726-C3A9-F712705D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>
            <a:extLst>
              <a:ext uri="{FF2B5EF4-FFF2-40B4-BE49-F238E27FC236}">
                <a16:creationId xmlns:a16="http://schemas.microsoft.com/office/drawing/2014/main" id="{E71A8B85-B37A-AFFE-2D36-6E11FFEEA358}"/>
              </a:ext>
            </a:extLst>
          </p:cNvPr>
          <p:cNvSpPr/>
          <p:nvPr/>
        </p:nvSpPr>
        <p:spPr>
          <a:xfrm rot="5400000">
            <a:off x="-1270537" y="6773860"/>
            <a:ext cx="4859663" cy="2274965"/>
          </a:xfrm>
          <a:custGeom>
            <a:avLst/>
            <a:gdLst/>
            <a:ahLst/>
            <a:cxnLst/>
            <a:rect l="l" t="t" r="r" b="b"/>
            <a:pathLst>
              <a:path w="4859663" h="2274965" extrusionOk="0">
                <a:moveTo>
                  <a:pt x="0" y="0"/>
                </a:moveTo>
                <a:lnTo>
                  <a:pt x="4859663" y="0"/>
                </a:lnTo>
                <a:lnTo>
                  <a:pt x="4859663" y="2274965"/>
                </a:lnTo>
                <a:lnTo>
                  <a:pt x="0" y="2274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3820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50" name="Google Shape;250;p17">
            <a:extLst>
              <a:ext uri="{FF2B5EF4-FFF2-40B4-BE49-F238E27FC236}">
                <a16:creationId xmlns:a16="http://schemas.microsoft.com/office/drawing/2014/main" id="{A7A7A90A-4BFB-EED5-6739-BC89EAFD9F4A}"/>
              </a:ext>
            </a:extLst>
          </p:cNvPr>
          <p:cNvGrpSpPr/>
          <p:nvPr/>
        </p:nvGrpSpPr>
        <p:grpSpPr>
          <a:xfrm>
            <a:off x="675441" y="672484"/>
            <a:ext cx="7249960" cy="9032989"/>
            <a:chOff x="0" y="-28575"/>
            <a:chExt cx="1909454" cy="2001911"/>
          </a:xfrm>
        </p:grpSpPr>
        <p:sp>
          <p:nvSpPr>
            <p:cNvPr id="251" name="Google Shape;251;p17">
              <a:extLst>
                <a:ext uri="{FF2B5EF4-FFF2-40B4-BE49-F238E27FC236}">
                  <a16:creationId xmlns:a16="http://schemas.microsoft.com/office/drawing/2014/main" id="{079C42C9-D355-9169-B600-C365652D7D44}"/>
                </a:ext>
              </a:extLst>
            </p:cNvPr>
            <p:cNvSpPr/>
            <p:nvPr/>
          </p:nvSpPr>
          <p:spPr>
            <a:xfrm>
              <a:off x="0" y="0"/>
              <a:ext cx="1909454" cy="1973336"/>
            </a:xfrm>
            <a:custGeom>
              <a:avLst/>
              <a:gdLst/>
              <a:ahLst/>
              <a:cxnLst/>
              <a:rect l="l" t="t" r="r" b="b"/>
              <a:pathLst>
                <a:path w="1909454" h="1973336" extrusionOk="0">
                  <a:moveTo>
                    <a:pt x="54461" y="0"/>
                  </a:moveTo>
                  <a:lnTo>
                    <a:pt x="1854994" y="0"/>
                  </a:lnTo>
                  <a:cubicBezTo>
                    <a:pt x="1869438" y="0"/>
                    <a:pt x="1883290" y="5738"/>
                    <a:pt x="1893503" y="15951"/>
                  </a:cubicBezTo>
                  <a:cubicBezTo>
                    <a:pt x="1903717" y="26165"/>
                    <a:pt x="1909454" y="40017"/>
                    <a:pt x="1909454" y="54461"/>
                  </a:cubicBezTo>
                  <a:lnTo>
                    <a:pt x="1909454" y="1918875"/>
                  </a:lnTo>
                  <a:cubicBezTo>
                    <a:pt x="1909454" y="1933319"/>
                    <a:pt x="1903717" y="1947171"/>
                    <a:pt x="1893503" y="1957385"/>
                  </a:cubicBezTo>
                  <a:cubicBezTo>
                    <a:pt x="1883290" y="1967598"/>
                    <a:pt x="1869438" y="1973336"/>
                    <a:pt x="1854994" y="1973336"/>
                  </a:cubicBezTo>
                  <a:lnTo>
                    <a:pt x="54461" y="1973336"/>
                  </a:lnTo>
                  <a:cubicBezTo>
                    <a:pt x="40017" y="1973336"/>
                    <a:pt x="26165" y="1967598"/>
                    <a:pt x="15951" y="1957385"/>
                  </a:cubicBezTo>
                  <a:cubicBezTo>
                    <a:pt x="5738" y="1947171"/>
                    <a:pt x="0" y="1933319"/>
                    <a:pt x="0" y="1918875"/>
                  </a:cubicBezTo>
                  <a:lnTo>
                    <a:pt x="0" y="54461"/>
                  </a:lnTo>
                  <a:cubicBezTo>
                    <a:pt x="0" y="40017"/>
                    <a:pt x="5738" y="26165"/>
                    <a:pt x="15951" y="15951"/>
                  </a:cubicBezTo>
                  <a:cubicBezTo>
                    <a:pt x="26165" y="5738"/>
                    <a:pt x="40017" y="0"/>
                    <a:pt x="54461" y="0"/>
                  </a:cubicBezTo>
                  <a:close/>
                </a:path>
              </a:pathLst>
            </a:custGeom>
            <a:solidFill>
              <a:srgbClr val="74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>
              <a:extLst>
                <a:ext uri="{FF2B5EF4-FFF2-40B4-BE49-F238E27FC236}">
                  <a16:creationId xmlns:a16="http://schemas.microsoft.com/office/drawing/2014/main" id="{E19B2D19-67C2-4E3B-1519-75238994BCB2}"/>
                </a:ext>
              </a:extLst>
            </p:cNvPr>
            <p:cNvSpPr txBox="1"/>
            <p:nvPr/>
          </p:nvSpPr>
          <p:spPr>
            <a:xfrm>
              <a:off x="0" y="-28575"/>
              <a:ext cx="1909454" cy="2001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17">
            <a:extLst>
              <a:ext uri="{FF2B5EF4-FFF2-40B4-BE49-F238E27FC236}">
                <a16:creationId xmlns:a16="http://schemas.microsoft.com/office/drawing/2014/main" id="{36EF3F9C-F792-370D-3393-5996407ABA5C}"/>
              </a:ext>
            </a:extLst>
          </p:cNvPr>
          <p:cNvSpPr txBox="1"/>
          <p:nvPr/>
        </p:nvSpPr>
        <p:spPr>
          <a:xfrm>
            <a:off x="1133694" y="1264150"/>
            <a:ext cx="63334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9D547"/>
                </a:solidFill>
                <a:latin typeface="Archivo Black"/>
                <a:ea typeface="Archivo Black"/>
                <a:cs typeface="Archivo Black"/>
                <a:sym typeface="Archivo Black"/>
              </a:rPr>
              <a:t>Visualization 1</a:t>
            </a:r>
            <a:endParaRPr sz="6000" dirty="0"/>
          </a:p>
        </p:txBody>
      </p:sp>
      <p:pic>
        <p:nvPicPr>
          <p:cNvPr id="267" name="Google Shape;267;p17">
            <a:extLst>
              <a:ext uri="{FF2B5EF4-FFF2-40B4-BE49-F238E27FC236}">
                <a16:creationId xmlns:a16="http://schemas.microsoft.com/office/drawing/2014/main" id="{1C7B7B98-B6CB-D346-C453-EB4024157C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9731" y="-115471"/>
            <a:ext cx="2329150" cy="4976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50;p17">
            <a:extLst>
              <a:ext uri="{FF2B5EF4-FFF2-40B4-BE49-F238E27FC236}">
                <a16:creationId xmlns:a16="http://schemas.microsoft.com/office/drawing/2014/main" id="{C12AACC5-4AE8-036F-C324-D57DAD1D3DB4}"/>
              </a:ext>
            </a:extLst>
          </p:cNvPr>
          <p:cNvGrpSpPr/>
          <p:nvPr/>
        </p:nvGrpSpPr>
        <p:grpSpPr>
          <a:xfrm>
            <a:off x="8739771" y="672484"/>
            <a:ext cx="7249960" cy="9032989"/>
            <a:chOff x="0" y="-28575"/>
            <a:chExt cx="1909454" cy="2001911"/>
          </a:xfrm>
        </p:grpSpPr>
        <p:sp>
          <p:nvSpPr>
            <p:cNvPr id="3" name="Google Shape;251;p17">
              <a:extLst>
                <a:ext uri="{FF2B5EF4-FFF2-40B4-BE49-F238E27FC236}">
                  <a16:creationId xmlns:a16="http://schemas.microsoft.com/office/drawing/2014/main" id="{B302A808-13A4-0DE6-4D1F-FA17C5A95CE5}"/>
                </a:ext>
              </a:extLst>
            </p:cNvPr>
            <p:cNvSpPr/>
            <p:nvPr/>
          </p:nvSpPr>
          <p:spPr>
            <a:xfrm>
              <a:off x="0" y="0"/>
              <a:ext cx="1909454" cy="1973336"/>
            </a:xfrm>
            <a:custGeom>
              <a:avLst/>
              <a:gdLst/>
              <a:ahLst/>
              <a:cxnLst/>
              <a:rect l="l" t="t" r="r" b="b"/>
              <a:pathLst>
                <a:path w="1909454" h="1973336" extrusionOk="0">
                  <a:moveTo>
                    <a:pt x="54461" y="0"/>
                  </a:moveTo>
                  <a:lnTo>
                    <a:pt x="1854994" y="0"/>
                  </a:lnTo>
                  <a:cubicBezTo>
                    <a:pt x="1869438" y="0"/>
                    <a:pt x="1883290" y="5738"/>
                    <a:pt x="1893503" y="15951"/>
                  </a:cubicBezTo>
                  <a:cubicBezTo>
                    <a:pt x="1903717" y="26165"/>
                    <a:pt x="1909454" y="40017"/>
                    <a:pt x="1909454" y="54461"/>
                  </a:cubicBezTo>
                  <a:lnTo>
                    <a:pt x="1909454" y="1918875"/>
                  </a:lnTo>
                  <a:cubicBezTo>
                    <a:pt x="1909454" y="1933319"/>
                    <a:pt x="1903717" y="1947171"/>
                    <a:pt x="1893503" y="1957385"/>
                  </a:cubicBezTo>
                  <a:cubicBezTo>
                    <a:pt x="1883290" y="1967598"/>
                    <a:pt x="1869438" y="1973336"/>
                    <a:pt x="1854994" y="1973336"/>
                  </a:cubicBezTo>
                  <a:lnTo>
                    <a:pt x="54461" y="1973336"/>
                  </a:lnTo>
                  <a:cubicBezTo>
                    <a:pt x="40017" y="1973336"/>
                    <a:pt x="26165" y="1967598"/>
                    <a:pt x="15951" y="1957385"/>
                  </a:cubicBezTo>
                  <a:cubicBezTo>
                    <a:pt x="5738" y="1947171"/>
                    <a:pt x="0" y="1933319"/>
                    <a:pt x="0" y="1918875"/>
                  </a:cubicBezTo>
                  <a:lnTo>
                    <a:pt x="0" y="54461"/>
                  </a:lnTo>
                  <a:cubicBezTo>
                    <a:pt x="0" y="40017"/>
                    <a:pt x="5738" y="26165"/>
                    <a:pt x="15951" y="15951"/>
                  </a:cubicBezTo>
                  <a:cubicBezTo>
                    <a:pt x="26165" y="5738"/>
                    <a:pt x="40017" y="0"/>
                    <a:pt x="54461" y="0"/>
                  </a:cubicBezTo>
                  <a:close/>
                </a:path>
              </a:pathLst>
            </a:custGeom>
            <a:solidFill>
              <a:srgbClr val="74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2;p17">
              <a:extLst>
                <a:ext uri="{FF2B5EF4-FFF2-40B4-BE49-F238E27FC236}">
                  <a16:creationId xmlns:a16="http://schemas.microsoft.com/office/drawing/2014/main" id="{42606B53-2637-B07D-0CC8-25AF3D170A43}"/>
                </a:ext>
              </a:extLst>
            </p:cNvPr>
            <p:cNvSpPr txBox="1"/>
            <p:nvPr/>
          </p:nvSpPr>
          <p:spPr>
            <a:xfrm>
              <a:off x="0" y="-28575"/>
              <a:ext cx="1909454" cy="2001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261;p17">
            <a:extLst>
              <a:ext uri="{FF2B5EF4-FFF2-40B4-BE49-F238E27FC236}">
                <a16:creationId xmlns:a16="http://schemas.microsoft.com/office/drawing/2014/main" id="{66C8DE4A-69D4-51B8-5D30-E575EE1A8CE5}"/>
              </a:ext>
            </a:extLst>
          </p:cNvPr>
          <p:cNvSpPr txBox="1"/>
          <p:nvPr/>
        </p:nvSpPr>
        <p:spPr>
          <a:xfrm>
            <a:off x="9198024" y="1264150"/>
            <a:ext cx="63334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9D547"/>
                </a:solidFill>
                <a:latin typeface="Archivo Black"/>
                <a:ea typeface="Archivo Black"/>
                <a:cs typeface="Archivo Black"/>
                <a:sym typeface="Archivo Black"/>
              </a:rPr>
              <a:t>Visualization 2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76889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/>
          <p:nvPr/>
        </p:nvSpPr>
        <p:spPr>
          <a:xfrm>
            <a:off x="556551" y="3312907"/>
            <a:ext cx="17731449" cy="6974094"/>
          </a:xfrm>
          <a:custGeom>
            <a:avLst/>
            <a:gdLst/>
            <a:ahLst/>
            <a:cxnLst/>
            <a:rect l="l" t="t" r="r" b="b"/>
            <a:pathLst>
              <a:path w="1496793" h="888275" extrusionOk="0">
                <a:moveTo>
                  <a:pt x="52844" y="0"/>
                </a:moveTo>
                <a:lnTo>
                  <a:pt x="1443949" y="0"/>
                </a:lnTo>
                <a:cubicBezTo>
                  <a:pt x="1473134" y="0"/>
                  <a:pt x="1496793" y="23659"/>
                  <a:pt x="1496793" y="52844"/>
                </a:cubicBezTo>
                <a:lnTo>
                  <a:pt x="1496793" y="835431"/>
                </a:lnTo>
                <a:cubicBezTo>
                  <a:pt x="1496793" y="849446"/>
                  <a:pt x="1491226" y="862888"/>
                  <a:pt x="1481315" y="872798"/>
                </a:cubicBezTo>
                <a:cubicBezTo>
                  <a:pt x="1471405" y="882708"/>
                  <a:pt x="1457964" y="888275"/>
                  <a:pt x="1443949" y="888275"/>
                </a:cubicBezTo>
                <a:lnTo>
                  <a:pt x="52844" y="888275"/>
                </a:lnTo>
                <a:cubicBezTo>
                  <a:pt x="23659" y="888275"/>
                  <a:pt x="0" y="864616"/>
                  <a:pt x="0" y="835431"/>
                </a:cubicBezTo>
                <a:lnTo>
                  <a:pt x="0" y="52844"/>
                </a:lnTo>
                <a:cubicBezTo>
                  <a:pt x="0" y="38829"/>
                  <a:pt x="5567" y="25388"/>
                  <a:pt x="15478" y="15478"/>
                </a:cubicBezTo>
                <a:cubicBezTo>
                  <a:pt x="25388" y="5567"/>
                  <a:pt x="38829" y="0"/>
                  <a:pt x="52844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 txBox="1"/>
          <p:nvPr/>
        </p:nvSpPr>
        <p:spPr>
          <a:xfrm>
            <a:off x="16575949" y="525025"/>
            <a:ext cx="843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76" name="Google Shape;276;p18"/>
          <p:cNvSpPr txBox="1"/>
          <p:nvPr/>
        </p:nvSpPr>
        <p:spPr>
          <a:xfrm>
            <a:off x="14037100" y="52502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80" name="Google Shape;280;p18"/>
          <p:cNvSpPr txBox="1"/>
          <p:nvPr/>
        </p:nvSpPr>
        <p:spPr>
          <a:xfrm>
            <a:off x="1290477" y="1820825"/>
            <a:ext cx="949844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Potential problems</a:t>
            </a:r>
            <a:endParaRPr dirty="0"/>
          </a:p>
        </p:txBody>
      </p:sp>
      <p:sp>
        <p:nvSpPr>
          <p:cNvPr id="282" name="Google Shape;282;p18"/>
          <p:cNvSpPr/>
          <p:nvPr/>
        </p:nvSpPr>
        <p:spPr>
          <a:xfrm rot="-5400000">
            <a:off x="10215687" y="3936997"/>
            <a:ext cx="7123956" cy="2413006"/>
          </a:xfrm>
          <a:custGeom>
            <a:avLst/>
            <a:gdLst/>
            <a:ahLst/>
            <a:cxnLst/>
            <a:rect l="l" t="t" r="r" b="b"/>
            <a:pathLst>
              <a:path w="7123956" h="2413006" extrusionOk="0">
                <a:moveTo>
                  <a:pt x="0" y="0"/>
                </a:moveTo>
                <a:lnTo>
                  <a:pt x="7123956" y="0"/>
                </a:lnTo>
                <a:lnTo>
                  <a:pt x="7123956" y="2413006"/>
                </a:lnTo>
                <a:lnTo>
                  <a:pt x="0" y="2413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83" name="Google Shape;283;p18"/>
          <p:cNvGrpSpPr/>
          <p:nvPr/>
        </p:nvGrpSpPr>
        <p:grpSpPr>
          <a:xfrm>
            <a:off x="15621192" y="8111994"/>
            <a:ext cx="3761913" cy="3761913"/>
            <a:chOff x="0" y="0"/>
            <a:chExt cx="812800" cy="812800"/>
          </a:xfrm>
        </p:grpSpPr>
        <p:sp>
          <p:nvSpPr>
            <p:cNvPr id="284" name="Google Shape;28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8BDAC0-D1A9-26B6-FCD9-16F3D737C20F}"/>
              </a:ext>
            </a:extLst>
          </p:cNvPr>
          <p:cNvSpPr/>
          <p:nvPr/>
        </p:nvSpPr>
        <p:spPr>
          <a:xfrm>
            <a:off x="0" y="0"/>
            <a:ext cx="15913768" cy="10287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Google Shape;479;p27"/>
          <p:cNvSpPr txBox="1"/>
          <p:nvPr/>
        </p:nvSpPr>
        <p:spPr>
          <a:xfrm>
            <a:off x="579521" y="722295"/>
            <a:ext cx="12804900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Road Map</a:t>
            </a:r>
            <a:endParaRPr dirty="0"/>
          </a:p>
        </p:txBody>
      </p:sp>
      <p:grpSp>
        <p:nvGrpSpPr>
          <p:cNvPr id="481" name="Google Shape;481;p27"/>
          <p:cNvGrpSpPr/>
          <p:nvPr/>
        </p:nvGrpSpPr>
        <p:grpSpPr>
          <a:xfrm>
            <a:off x="-1252108" y="8356568"/>
            <a:ext cx="3216522" cy="3216522"/>
            <a:chOff x="0" y="0"/>
            <a:chExt cx="812800" cy="812800"/>
          </a:xfrm>
        </p:grpSpPr>
        <p:sp>
          <p:nvSpPr>
            <p:cNvPr id="482" name="Google Shape;482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7"/>
          <p:cNvSpPr/>
          <p:nvPr/>
        </p:nvSpPr>
        <p:spPr>
          <a:xfrm rot="-5400000">
            <a:off x="11392752" y="4495875"/>
            <a:ext cx="8651754" cy="2930497"/>
          </a:xfrm>
          <a:custGeom>
            <a:avLst/>
            <a:gdLst/>
            <a:ahLst/>
            <a:cxnLst/>
            <a:rect l="l" t="t" r="r" b="b"/>
            <a:pathLst>
              <a:path w="8651754" h="2930497" extrusionOk="0">
                <a:moveTo>
                  <a:pt x="0" y="0"/>
                </a:moveTo>
                <a:lnTo>
                  <a:pt x="8651754" y="0"/>
                </a:lnTo>
                <a:lnTo>
                  <a:pt x="8651754" y="2930497"/>
                </a:lnTo>
                <a:lnTo>
                  <a:pt x="0" y="2930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commerce Market Research Plan   ">
  <a:themeElements>
    <a:clrScheme name="Office">
      <a:dk1>
        <a:srgbClr val="000000"/>
      </a:dk1>
      <a:lt1>
        <a:srgbClr val="FFFFFF"/>
      </a:lt1>
      <a:dk2>
        <a:srgbClr val="045C5D"/>
      </a:dk2>
      <a:lt2>
        <a:srgbClr val="689D9E"/>
      </a:lt2>
      <a:accent1>
        <a:srgbClr val="749E9E"/>
      </a:accent1>
      <a:accent2>
        <a:srgbClr val="F9D547"/>
      </a:accent2>
      <a:accent3>
        <a:srgbClr val="F9D548"/>
      </a:accent3>
      <a:accent4>
        <a:srgbClr val="FBE691"/>
      </a:accent4>
      <a:accent5>
        <a:srgbClr val="FFCF47"/>
      </a:accent5>
      <a:accent6>
        <a:srgbClr val="FFFFF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Archivo Black</vt:lpstr>
      <vt:lpstr>Open Sans</vt:lpstr>
      <vt:lpstr>Ecommerce Market Research Plan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Santoyo, Makaela I</cp:lastModifiedBy>
  <cp:revision>1</cp:revision>
  <dcterms:modified xsi:type="dcterms:W3CDTF">2025-04-28T02:18:58Z</dcterms:modified>
</cp:coreProperties>
</file>